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7" r:id="rId2"/>
    <p:sldId id="31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945"/>
    <a:srgbClr val="36478F"/>
    <a:srgbClr val="71B5D0"/>
    <a:srgbClr val="FED500"/>
    <a:srgbClr val="F9D0CF"/>
    <a:srgbClr val="F29E9C"/>
    <a:srgbClr val="FF5757"/>
    <a:srgbClr val="FF4F4F"/>
    <a:srgbClr val="FF6600"/>
    <a:srgbClr val="5F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8" autoAdjust="0"/>
    <p:restoredTop sz="79412" autoAdjust="0"/>
  </p:normalViewPr>
  <p:slideViewPr>
    <p:cSldViewPr snapToGrid="0">
      <p:cViewPr varScale="1">
        <p:scale>
          <a:sx n="68" d="100"/>
          <a:sy n="68" d="100"/>
        </p:scale>
        <p:origin x="115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AE48F-C725-43CF-A97C-5470CE77103E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D140D-250A-4A95-A8A0-C405AFD4C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11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baaningenieurs.nl/publicaties/hr-boostcam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baaningenieurs.nl/publicaties/hr-boostcam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http://debaaningenieurs.nl/publicaties/</a:t>
            </a:r>
            <a:r>
              <a:rPr lang="nl-NL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hr-boostcamp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D140D-250A-4A95-A8A0-C405AFD4CE4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47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http://debaaningenieurs.nl/publicaties/</a:t>
            </a:r>
            <a:r>
              <a:rPr lang="nl-NL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hr-boostcamp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D140D-250A-4A95-A8A0-C405AFD4CE4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38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25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81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95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49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1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2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86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6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45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E541-3356-4B85-8760-24643D94C4C7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67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b6egBc7PmnY?list=PLic4EQrWhg3dA_3WA51Lxr8IGr7UizWD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580113" y="-1"/>
            <a:ext cx="1077085" cy="1105135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71" y="230188"/>
            <a:ext cx="694567" cy="70101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0" y="6535436"/>
            <a:ext cx="10580113" cy="1044360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0" y="6709340"/>
            <a:ext cx="12192000" cy="235612"/>
          </a:xfrm>
          <a:prstGeom prst="rect">
            <a:avLst/>
          </a:prstGeom>
          <a:solidFill>
            <a:srgbClr val="FED500"/>
          </a:solidFill>
          <a:ln>
            <a:solidFill>
              <a:srgbClr val="FED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18278"/>
            <a:ext cx="8384337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900" b="1" dirty="0" smtClean="0">
                <a:latin typeface="Franklin Gothic Book" panose="020B0503020102020204" pitchFamily="34" charset="0"/>
              </a:rPr>
              <a:t>Ter voorbereiding vragen we jullie om:</a:t>
            </a:r>
          </a:p>
          <a:p>
            <a:pPr marL="0" indent="0">
              <a:buNone/>
            </a:pPr>
            <a:endParaRPr lang="nl-NL" sz="1900" b="1" dirty="0">
              <a:latin typeface="Franklin Gothic Book" panose="020B0503020102020204" pitchFamily="34" charset="0"/>
            </a:endParaRPr>
          </a:p>
          <a:p>
            <a:r>
              <a:rPr lang="nl-NL" sz="1900" dirty="0" smtClean="0">
                <a:latin typeface="Franklin Gothic Book" panose="020B0503020102020204" pitchFamily="34" charset="0"/>
              </a:rPr>
              <a:t>Een functie in gedachte te nemen waar je aan wilt sleutelen</a:t>
            </a:r>
          </a:p>
          <a:p>
            <a:r>
              <a:rPr lang="nl-NL" sz="1900" dirty="0" smtClean="0">
                <a:latin typeface="Franklin Gothic Book" panose="020B0503020102020204" pitchFamily="34" charset="0"/>
              </a:rPr>
              <a:t>Je ziet bijvoorbeeld dat voor deze </a:t>
            </a:r>
            <a:r>
              <a:rPr lang="nl-NL" sz="1900" dirty="0" err="1" smtClean="0">
                <a:latin typeface="Franklin Gothic Book" panose="020B0503020102020204" pitchFamily="34" charset="0"/>
              </a:rPr>
              <a:t>aandachtsfunctie</a:t>
            </a:r>
            <a:r>
              <a:rPr lang="nl-NL" sz="1900" dirty="0" smtClean="0">
                <a:latin typeface="Franklin Gothic Book" panose="020B0503020102020204" pitchFamily="34" charset="0"/>
              </a:rPr>
              <a:t>: </a:t>
            </a:r>
          </a:p>
          <a:p>
            <a:pPr lvl="1"/>
            <a:r>
              <a:rPr lang="nl-NL" sz="1800" b="1" dirty="0" smtClean="0">
                <a:latin typeface="Franklin Gothic Book" panose="020B0503020102020204" pitchFamily="34" charset="0"/>
              </a:rPr>
              <a:t>Moeilijk mensen te werven zijn</a:t>
            </a:r>
          </a:p>
          <a:p>
            <a:pPr lvl="1"/>
            <a:r>
              <a:rPr lang="nl-NL" sz="1800" b="1" dirty="0" smtClean="0">
                <a:latin typeface="Franklin Gothic Book" panose="020B0503020102020204" pitchFamily="34" charset="0"/>
              </a:rPr>
              <a:t>Veel medewerkers slechter inzetbaar worden</a:t>
            </a:r>
          </a:p>
          <a:p>
            <a:pPr lvl="1"/>
            <a:r>
              <a:rPr lang="nl-NL" sz="1800" b="1" dirty="0" smtClean="0">
                <a:latin typeface="Franklin Gothic Book" panose="020B0503020102020204" pitchFamily="34" charset="0"/>
              </a:rPr>
              <a:t>Er in de toekomst veel gaat veranderen in deze functie</a:t>
            </a:r>
          </a:p>
          <a:p>
            <a:pPr lvl="1"/>
            <a:endParaRPr lang="nl-NL" sz="1800" dirty="0" smtClean="0">
              <a:latin typeface="Franklin Gothic Book" panose="020B0503020102020204" pitchFamily="34" charset="0"/>
            </a:endParaRPr>
          </a:p>
          <a:p>
            <a:r>
              <a:rPr lang="nl-NL" sz="1800" dirty="0" smtClean="0">
                <a:latin typeface="Franklin Gothic Book" panose="020B0503020102020204" pitchFamily="34" charset="0"/>
              </a:rPr>
              <a:t>Tijdens de </a:t>
            </a:r>
            <a:r>
              <a:rPr lang="nl-NL" sz="1800" dirty="0" err="1" smtClean="0">
                <a:latin typeface="Franklin Gothic Book" panose="020B0503020102020204" pitchFamily="34" charset="0"/>
              </a:rPr>
              <a:t>boostcamp</a:t>
            </a:r>
            <a:r>
              <a:rPr lang="nl-NL" sz="1800" dirty="0" smtClean="0">
                <a:latin typeface="Franklin Gothic Book" panose="020B0503020102020204" pitchFamily="34" charset="0"/>
              </a:rPr>
              <a:t> ga je zelf aan de slag met deze functie</a:t>
            </a:r>
          </a:p>
          <a:p>
            <a:r>
              <a:rPr lang="nl-NL" sz="1800" dirty="0" smtClean="0">
                <a:latin typeface="Franklin Gothic Book" panose="020B0503020102020204" pitchFamily="34" charset="0"/>
              </a:rPr>
              <a:t>We vragen je deze functie daarvoor eerst te ontleden in taken</a:t>
            </a:r>
          </a:p>
          <a:p>
            <a:r>
              <a:rPr lang="nl-NL" sz="1800" dirty="0" smtClean="0">
                <a:latin typeface="Franklin Gothic Book" panose="020B0503020102020204" pitchFamily="34" charset="0"/>
              </a:rPr>
              <a:t>Denk na over de taakonderdelen waaruit deze functie bestaat</a:t>
            </a:r>
          </a:p>
          <a:p>
            <a:r>
              <a:rPr lang="nl-NL" sz="1800" dirty="0" smtClean="0">
                <a:latin typeface="Franklin Gothic Book" panose="020B0503020102020204" pitchFamily="34" charset="0"/>
              </a:rPr>
              <a:t>Zie deze </a:t>
            </a:r>
            <a:r>
              <a:rPr lang="nl-NL" sz="1800" dirty="0" smtClean="0">
                <a:latin typeface="Franklin Gothic Book" panose="020B0503020102020204" pitchFamily="34" charset="0"/>
                <a:hlinkClick r:id="rId4"/>
              </a:rPr>
              <a:t>link </a:t>
            </a:r>
            <a:r>
              <a:rPr lang="nl-NL" sz="1800" dirty="0" smtClean="0">
                <a:latin typeface="Franklin Gothic Book" panose="020B0503020102020204" pitchFamily="34" charset="0"/>
              </a:rPr>
              <a:t>voor een voorbeeld:</a:t>
            </a:r>
          </a:p>
          <a:p>
            <a:pPr marL="0" indent="0">
              <a:buNone/>
            </a:pPr>
            <a:r>
              <a:rPr lang="nl-NL" sz="1800" dirty="0">
                <a:latin typeface="Franklin Gothic Book" panose="020B0503020102020204" pitchFamily="34" charset="0"/>
                <a:hlinkClick r:id="rId4"/>
              </a:rPr>
              <a:t>https://youtu.be/b6egBc7PmnY?list=PLic4EQrWhg3dA_3WA51Lxr8IGr7UizWDW</a:t>
            </a:r>
            <a:endParaRPr lang="nl-NL" sz="18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nl-NL" sz="1800" dirty="0" smtClean="0">
              <a:latin typeface="Franklin Gothic Book" panose="020B0503020102020204" pitchFamily="34" charset="0"/>
            </a:endParaRP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307693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105945"/>
                </a:solidFill>
                <a:latin typeface="Montserrat" panose="02000505000000020004" pitchFamily="2" charset="0"/>
              </a:rPr>
              <a:t>HUISWERK HR BOOSTCAMP</a:t>
            </a:r>
            <a:br>
              <a:rPr lang="nl-NL" sz="3200" b="1" dirty="0" smtClean="0">
                <a:solidFill>
                  <a:srgbClr val="105945"/>
                </a:solidFill>
                <a:latin typeface="Montserrat" panose="02000505000000020004" pitchFamily="2" charset="0"/>
              </a:rPr>
            </a:br>
            <a:r>
              <a:rPr lang="nl-NL" sz="1600" b="1" dirty="0" smtClean="0">
                <a:latin typeface="Montserrat" panose="02000505000000020004" pitchFamily="2" charset="0"/>
              </a:rPr>
              <a:t>SLEUTELEN AAN FUNCTIES</a:t>
            </a:r>
            <a:br>
              <a:rPr lang="nl-NL" sz="1600" b="1" dirty="0" smtClean="0">
                <a:latin typeface="Montserrat" panose="02000505000000020004" pitchFamily="2" charset="0"/>
              </a:rPr>
            </a:br>
            <a:r>
              <a:rPr lang="nl-NL" sz="1600" b="1" dirty="0">
                <a:latin typeface="Montserrat" panose="02000505000000020004" pitchFamily="2" charset="0"/>
              </a:rPr>
              <a:t/>
            </a:r>
            <a:br>
              <a:rPr lang="nl-NL" sz="1600" b="1" dirty="0">
                <a:latin typeface="Montserrat" panose="02000505000000020004" pitchFamily="2" charset="0"/>
              </a:rPr>
            </a:br>
            <a:r>
              <a:rPr lang="nl-NL" sz="1200" dirty="0" smtClean="0">
                <a:solidFill>
                  <a:schemeClr val="bg1">
                    <a:lumMod val="65000"/>
                  </a:schemeClr>
                </a:solidFill>
                <a:latin typeface="Montserrat" panose="02000505000000020004" pitchFamily="2" charset="0"/>
              </a:rPr>
              <a:t>LUC DORENBOSCH / MAART 2017</a:t>
            </a:r>
            <a:endParaRPr lang="nl-NL" sz="1200" dirty="0">
              <a:solidFill>
                <a:schemeClr val="bg1">
                  <a:lumMod val="65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7589245" y="1923609"/>
            <a:ext cx="4168929" cy="3748391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b="1" dirty="0" smtClean="0">
                <a:solidFill>
                  <a:schemeClr val="tx1"/>
                </a:solidFill>
                <a:latin typeface="Montserrat" panose="02000505000000020004" pitchFamily="2" charset="0"/>
              </a:rPr>
              <a:t>  ONDERSCHEID TAKEN</a:t>
            </a:r>
          </a:p>
          <a:p>
            <a:endParaRPr lang="nl-NL" sz="1400" b="1" dirty="0" smtClean="0">
              <a:solidFill>
                <a:schemeClr val="tx1"/>
              </a:solidFill>
              <a:latin typeface="Montserrat" panose="02000505000000020004" pitchFamily="2" charset="0"/>
            </a:endParaRPr>
          </a:p>
          <a:p>
            <a:r>
              <a:rPr lang="nl-NL" sz="1400" b="1" dirty="0" smtClean="0">
                <a:solidFill>
                  <a:schemeClr val="tx1"/>
                </a:solidFill>
                <a:latin typeface="Montserrat" panose="02000505000000020004" pitchFamily="2" charset="0"/>
              </a:rPr>
              <a:t>      TAKEN ZIJN ANDERS, WANNEER ZE:</a:t>
            </a:r>
          </a:p>
          <a:p>
            <a:endParaRPr lang="nl-NL" sz="1400" dirty="0" smtClean="0">
              <a:solidFill>
                <a:schemeClr val="tx1"/>
              </a:solidFill>
              <a:latin typeface="Montserrat" panose="02000505000000020004" pitchFamily="2" charset="0"/>
            </a:endParaRPr>
          </a:p>
          <a:p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VERSCHILLENDE KENNIS/HOUDING/ VAARDIGHEDEN VRAGEN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EEN VERSCHILLEND DOEL DIENEN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VERSCHILLENDE WAARDE TOEVOEGEN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MET VERSCHILLENDE MENSEN WORDEN VERRICHT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OP VERSCHILLENDE (WERK)PLEKKEN WORDEN VERRICHT 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VERSCHILLEND GEREEDSCHAP/ TECHNIEK VEREISEN</a:t>
            </a:r>
          </a:p>
          <a:p>
            <a:pPr marL="342900" indent="-342900">
              <a:buFontTx/>
              <a:buChar char="-"/>
            </a:pPr>
            <a:endParaRPr lang="nl-NL" sz="1400" dirty="0" smtClean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580113" y="-1"/>
            <a:ext cx="1077085" cy="1105135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71" y="230188"/>
            <a:ext cx="694567" cy="70101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0" y="6535436"/>
            <a:ext cx="10580113" cy="1044360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0" y="6709340"/>
            <a:ext cx="12192000" cy="235612"/>
          </a:xfrm>
          <a:prstGeom prst="rect">
            <a:avLst/>
          </a:prstGeom>
          <a:solidFill>
            <a:srgbClr val="FED500"/>
          </a:solidFill>
          <a:ln>
            <a:solidFill>
              <a:srgbClr val="FED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464779" y="1524836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32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747883" y="3602592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1528056" y="5253987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3006027" y="1524836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32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5547275" y="1538853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32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8088523" y="1524836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32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2730426" y="3606792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4708940" y="3602585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6687454" y="3599783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8682633" y="3582261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3041034" y="5262401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8" name="Rechthoek 37"/>
          <p:cNvSpPr/>
          <p:nvPr/>
        </p:nvSpPr>
        <p:spPr>
          <a:xfrm>
            <a:off x="4564702" y="5262401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089592" y="5248383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40" name="Rechthoek 39"/>
          <p:cNvSpPr/>
          <p:nvPr/>
        </p:nvSpPr>
        <p:spPr>
          <a:xfrm>
            <a:off x="7602570" y="5242774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9138150" y="5242774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Montserrat" panose="02000505000000020004" pitchFamily="2" charset="0"/>
              </a:rPr>
              <a:t>TAAK</a:t>
            </a:r>
            <a:endParaRPr lang="nl-NL" sz="14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366125" y="145139"/>
            <a:ext cx="10090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105945"/>
                </a:solidFill>
                <a:latin typeface="Montserrat" panose="02000505000000020004" pitchFamily="2" charset="0"/>
              </a:rPr>
              <a:t>TAAKDIAGRAM</a:t>
            </a:r>
          </a:p>
          <a:p>
            <a:r>
              <a:rPr lang="nl-NL" sz="1400" dirty="0" smtClean="0">
                <a:latin typeface="Franklin Gothic Book" panose="020B0503020102020204" pitchFamily="34" charset="0"/>
              </a:rPr>
              <a:t>Welke taken behoren tot de </a:t>
            </a:r>
            <a:r>
              <a:rPr lang="nl-NL" sz="1400" dirty="0" err="1" smtClean="0">
                <a:latin typeface="Franklin Gothic Book" panose="020B0503020102020204" pitchFamily="34" charset="0"/>
              </a:rPr>
              <a:t>aandachtsfunctie</a:t>
            </a:r>
            <a:r>
              <a:rPr lang="nl-NL" sz="1400" dirty="0" smtClean="0">
                <a:latin typeface="Franklin Gothic Book" panose="020B0503020102020204" pitchFamily="34" charset="0"/>
              </a:rPr>
              <a:t>? Wat doet men precies? Wat zijn grote en kleine taken kijkend naar de </a:t>
            </a:r>
          </a:p>
          <a:p>
            <a:r>
              <a:rPr lang="nl-NL" sz="1400" dirty="0">
                <a:latin typeface="Franklin Gothic Book" panose="020B0503020102020204" pitchFamily="34" charset="0"/>
              </a:rPr>
              <a:t>r</a:t>
            </a:r>
            <a:r>
              <a:rPr lang="nl-NL" sz="1400" dirty="0" smtClean="0">
                <a:latin typeface="Franklin Gothic Book" panose="020B0503020102020204" pitchFamily="34" charset="0"/>
              </a:rPr>
              <a:t>elatieve werktijd die gemoeid is met elke taak in deze functie? </a:t>
            </a:r>
            <a:r>
              <a:rPr lang="nl-NL" sz="1400" dirty="0">
                <a:latin typeface="Franklin Gothic Book" panose="020B0503020102020204" pitchFamily="34" charset="0"/>
              </a:rPr>
              <a:t>H</a:t>
            </a:r>
            <a:r>
              <a:rPr lang="nl-NL" sz="1400" dirty="0" smtClean="0">
                <a:latin typeface="Franklin Gothic Book" panose="020B0503020102020204" pitchFamily="34" charset="0"/>
              </a:rPr>
              <a:t>oe ziet het werk er op dit moment uit? Vul hieronder in!</a:t>
            </a:r>
            <a:endParaRPr lang="nl-NL" sz="1400" dirty="0">
              <a:latin typeface="Franklin Gothic Book" panose="020B0503020102020204" pitchFamily="34" charset="0"/>
            </a:endParaRPr>
          </a:p>
          <a:p>
            <a:endParaRPr lang="nl-NL" sz="1400" dirty="0"/>
          </a:p>
        </p:txBody>
      </p:sp>
      <p:sp>
        <p:nvSpPr>
          <p:cNvPr id="43" name="Rechthoek 42"/>
          <p:cNvSpPr/>
          <p:nvPr/>
        </p:nvSpPr>
        <p:spPr>
          <a:xfrm>
            <a:off x="464779" y="1002551"/>
            <a:ext cx="4986866" cy="3758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 smtClean="0">
                <a:latin typeface="Montserrat" panose="02000505000000020004" pitchFamily="2" charset="0"/>
              </a:rPr>
              <a:t>FUNCTIETITEL: …………..</a:t>
            </a:r>
            <a:endParaRPr lang="nl-NL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220</Words>
  <Application>Microsoft Office PowerPoint</Application>
  <PresentationFormat>Breedbeeld</PresentationFormat>
  <Paragraphs>65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Montserrat</vt:lpstr>
      <vt:lpstr>Kantoorthema</vt:lpstr>
      <vt:lpstr>HUISWERK HR BOOSTCAMP SLEUTELEN AAN FUNCTIES  LUC DORENBOSCH / MAART 2017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BOOSTCAMP JOB ENGINEERING</dc:title>
  <dc:creator>Luc Dorenbosch</dc:creator>
  <cp:lastModifiedBy>Luc Dorenbosch</cp:lastModifiedBy>
  <cp:revision>91</cp:revision>
  <dcterms:created xsi:type="dcterms:W3CDTF">2016-09-10T23:14:27Z</dcterms:created>
  <dcterms:modified xsi:type="dcterms:W3CDTF">2017-03-07T14:45:00Z</dcterms:modified>
</cp:coreProperties>
</file>